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e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istory_ua_assets/galicia_front_map.png">    </p:cNvPr>
          <p:cNvPicPr>
            <a:picLocks noChangeAspect="1"/>
          </p:cNvPicPr>
          <p:nvPr/>
        </p:nvPicPr>
        <p:blipFill>
          <a:blip r:embed="rId1"/>
          <a:srcRect l="0" r="0" t="28809" b="28809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02920" y="530352"/>
            <a:ext cx="128016" cy="5166360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822960" y="960120"/>
            <a:ext cx="7955280" cy="1389888"/>
          </a:xfrm>
          <a:prstGeom prst="rect">
            <a:avLst/>
          </a:prstGeom>
          <a:noFill/>
          <a:ln/>
          <a:effectLst>
            <a:outerShdw sx="100000" sy="100000" kx="0" ky="0" algn="bl" rotWithShape="0" blurRad="25400" dist="50800" dir="2700000">
              <a:srgbClr val="000000">
                <a:alpha val="5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Воєнні дії на території України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1914–1917 рр.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859536" y="2487168"/>
            <a:ext cx="6675120" cy="685800"/>
          </a:xfrm>
          <a:prstGeom prst="rect">
            <a:avLst/>
          </a:prstGeom>
          <a:noFill/>
          <a:ln/>
          <a:effectLst>
            <a:outerShdw sx="100000" sy="100000" kx="0" ky="0" algn="bl" rotWithShape="0" blurRad="12700" dist="50800" dir="2700000">
              <a:srgbClr val="000000">
                <a:alpha val="45000"/>
              </a:srgbClr>
            </a:outerShdw>
          </a:effectLst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EAEC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Українці в арміях воюючих держав. Українські січові стрільці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859536" y="5257800"/>
            <a:ext cx="4526280" cy="438912"/>
          </a:xfrm>
          <a:prstGeom prst="roundRect">
            <a:avLst>
              <a:gd name="adj" fmla="val 20833"/>
            </a:avLst>
          </a:prstGeom>
          <a:solidFill>
            <a:srgbClr val="0B1F3A">
              <a:alpha val="90000"/>
            </a:srgbClr>
          </a:solidFill>
          <a:ln w="12700">
            <a:solidFill>
              <a:srgbClr val="F6C445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024128" y="5376672"/>
            <a:ext cx="4206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1 • урок 3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8458200" y="6355080"/>
            <a:ext cx="30175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5E7E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Презентація до уроку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Війна розривала українське суспільство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galician_refugees.jpg">    </p:cNvPr>
          <p:cNvPicPr>
            <a:picLocks noChangeAspect="1"/>
          </p:cNvPicPr>
          <p:nvPr/>
        </p:nvPicPr>
        <p:blipFill>
          <a:blip r:embed="rId1"/>
          <a:srcRect l="18344" r="18344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Біженці з Галичини під час війни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різні імперські підданства змушували українців воювати один проти одного;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фронт руйнував господарства, міста й села;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мобілізація забирала чоловіків із родин і праці;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війна посилювала політичну активність і недовіру до імперій.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Робота з картою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914400" y="1417320"/>
            <a:ext cx="10332720" cy="2103120"/>
          </a:xfrm>
          <a:prstGeom prst="roundRect">
            <a:avLst>
              <a:gd name="adj" fmla="val 7826"/>
            </a:avLst>
          </a:prstGeom>
          <a:solidFill>
            <a:srgbClr val="FFFFFF"/>
          </a:solidFill>
          <a:ln w="12700">
            <a:solidFill>
              <a:srgbClr val="D1D8E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325880" y="1764792"/>
            <a:ext cx="9509760" cy="9875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b="1" i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Покажіть на карті території, де бойові дії найбільше зачепили українське населення.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960120" y="3950208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Питання для обговорення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4434840"/>
            <a:ext cx="9966960" cy="123444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Які регіони були найуразливішими?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Чому саме ці території стали ареною боїв?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Як географія впливала на перебіг війни?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Ключові висновки уроку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8580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86968" y="1618488"/>
            <a:ext cx="457200" cy="45720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8696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49047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Фронт проходив через Україну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97840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Галичина, Буковина, Волинь і Карпати стали частиною великої війни імперій.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435864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59808" y="1618488"/>
            <a:ext cx="457200" cy="457200"/>
          </a:xfrm>
          <a:prstGeom prst="ellipse">
            <a:avLst/>
          </a:prstGeom>
          <a:solidFill>
            <a:srgbClr val="B23A48"/>
          </a:solidFill>
          <a:ln w="12700">
            <a:solidFill>
              <a:srgbClr val="B23A4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980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16331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Українці воювали по обидва боки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465124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Імперські армії мобілізували українців, часто ставлячи їх один проти одного.</a:t>
            </a:r>
            <a:endParaRPr lang="en-US" sz="1550" dirty="0"/>
          </a:p>
        </p:txBody>
      </p:sp>
      <p:sp>
        <p:nvSpPr>
          <p:cNvPr id="15" name="Shape 13"/>
          <p:cNvSpPr/>
          <p:nvPr/>
        </p:nvSpPr>
        <p:spPr>
          <a:xfrm>
            <a:off x="8031480" y="1325880"/>
            <a:ext cx="3444240" cy="4251960"/>
          </a:xfrm>
          <a:prstGeom prst="roundRect">
            <a:avLst>
              <a:gd name="adj" fmla="val 4248"/>
            </a:avLst>
          </a:prstGeom>
          <a:solidFill>
            <a:srgbClr val="FFFFFF"/>
          </a:solidFill>
          <a:ln w="12700">
            <a:solidFill>
              <a:srgbClr val="D2DA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32648" y="1618488"/>
            <a:ext cx="457200" cy="457200"/>
          </a:xfrm>
          <a:prstGeom prst="ellipse">
            <a:avLst/>
          </a:prstGeom>
          <a:solidFill>
            <a:srgbClr val="1E7A5F"/>
          </a:solidFill>
          <a:ln w="12700">
            <a:solidFill>
              <a:srgbClr val="1E7A5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232648" y="1719072"/>
            <a:ext cx="4572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8836152" y="1609344"/>
            <a:ext cx="24384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УСС стали символом</a:t>
            </a:r>
            <a:endParaRPr lang="en-US" sz="1700" dirty="0"/>
          </a:p>
        </p:txBody>
      </p:sp>
      <p:sp>
        <p:nvSpPr>
          <p:cNvPr id="19" name="Text 17"/>
          <p:cNvSpPr/>
          <p:nvPr/>
        </p:nvSpPr>
        <p:spPr>
          <a:xfrm>
            <a:off x="8324088" y="2359152"/>
            <a:ext cx="2859024" cy="2468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січові стрільці показали нову форму української військової та національної організації.</a:t>
            </a:r>
            <a:endParaRPr lang="en-US" sz="1550" dirty="0"/>
          </a:p>
        </p:txBody>
      </p:sp>
      <p:sp>
        <p:nvSpPr>
          <p:cNvPr id="20" name="Shape 18"/>
          <p:cNvSpPr/>
          <p:nvPr/>
        </p:nvSpPr>
        <p:spPr>
          <a:xfrm>
            <a:off x="822960" y="5806440"/>
            <a:ext cx="10515600" cy="438912"/>
          </a:xfrm>
          <a:prstGeom prst="roundRect">
            <a:avLst>
              <a:gd name="adj" fmla="val 25000"/>
            </a:avLst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05840" y="5934456"/>
            <a:ext cx="10149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Домашнє завдання: підготувати коротку відповідь «Чому УСС стали важливим символом для українців?»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землі стали фронтиром війни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547104" y="923544"/>
            <a:ext cx="5056632" cy="5148072"/>
          </a:xfrm>
          <a:prstGeom prst="roundRect">
            <a:avLst>
              <a:gd name="adj" fmla="val 217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galicia_front_map.png">    </p:cNvPr>
          <p:cNvPicPr>
            <a:picLocks noChangeAspect="1"/>
          </p:cNvPicPr>
          <p:nvPr/>
        </p:nvPicPr>
        <p:blipFill>
          <a:blip r:embed="rId1"/>
          <a:srcRect l="0" r="0" t="11638" b="11638"/>
          <a:stretch/>
        </p:blipFill>
        <p:spPr>
          <a:xfrm>
            <a:off x="6583680" y="960120"/>
            <a:ext cx="4983480" cy="507492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83680" y="5705856"/>
            <a:ext cx="49834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693408" y="5806440"/>
            <a:ext cx="47640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Східний фронт у Галичині, 1914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548640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бойові дії охопили Галичину, Буковину, Волинь і Карпати;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фронт проходив через території з українським населенням;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українці воювали по різні боки фронту;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місцеве населення пережило окупації, евакуації та реквізиції.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Основні етапи бойових дій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143000" y="3090672"/>
            <a:ext cx="9829800" cy="0"/>
          </a:xfrm>
          <a:prstGeom prst="line">
            <a:avLst/>
          </a:prstGeom>
          <a:noFill/>
          <a:ln w="27940">
            <a:solidFill>
              <a:srgbClr val="1E5AA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0584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1914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1031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Галицька битва. Російські війська зайняли Львів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3463290" y="2953512"/>
            <a:ext cx="274320" cy="274320"/>
          </a:xfrm>
          <a:prstGeom prst="ellipse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14650" y="338328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1914–1915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67762" y="3675888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бої в Карпатах, облога Перемишля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92074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7210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1915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12521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відступ російських військ після наступу Центральних держав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378190" y="2953512"/>
            <a:ext cx="274320" cy="274320"/>
          </a:xfrm>
          <a:prstGeom prst="ellipse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29550" y="3383280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1916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582662" y="3675888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Брусиловський прорив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10835640" y="2953512"/>
            <a:ext cx="274320" cy="274320"/>
          </a:xfrm>
          <a:prstGeom prst="ellipse">
            <a:avLst/>
          </a:prstGeom>
          <a:solidFill>
            <a:srgbClr val="1E5AA8"/>
          </a:solidFill>
          <a:ln w="12700">
            <a:solidFill>
              <a:srgbClr val="1E5AA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87000" y="2340864"/>
            <a:ext cx="13716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1917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0040112" y="1307592"/>
            <a:ext cx="1865376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виснаження фронту, революційні події в Росії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60120" y="5440680"/>
            <a:ext cx="101498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961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Фронт не був «далеким»: він проходив через українські міста, села й родини.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23" name="Text 21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1914 рік: Галицька битва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galicia_front_map.png">    </p:cNvPr>
          <p:cNvPicPr>
            <a:picLocks noChangeAspect="1"/>
          </p:cNvPicPr>
          <p:nvPr/>
        </p:nvPicPr>
        <p:blipFill>
          <a:blip r:embed="rId1"/>
          <a:srcRect l="0" r="0" t="10726" b="10726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Напрями наступів у Галичині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одна з найбільших операцій початку війни на Східному фронті;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російська армія просунулася в Галичину й зайняла Львів;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переміщення фронту спричинило хвилі біженців і репресій;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для українців війна одразу стала особистою трагедією.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Карпати і Перемишль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10515600" cy="38862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Карпати стали складною ділянкою фронту: гори, холод, нестача спорядження;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фортеця Перемишль мала стратегічне значення;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тривалі бої виснажували обидві армії;</a:t>
            </a:r>
            <a:endParaRPr lang="en-US" sz="2100" dirty="0"/>
          </a:p>
          <a:p>
            <a:pPr indent="0" marL="0">
              <a:buNone/>
            </a:pPr>
            <a:r>
              <a:rPr lang="en-US" sz="21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військові події тісно перепліталися з долями цивільного населення.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Запам’ятайте: війна — це не тільки битви, а й щоденне виживання.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1915–1916: фронт змінюється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822960" y="1325880"/>
            <a:ext cx="10515600" cy="388620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1915 р. Центральні держави перейшли у наступ;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російські війська відступили з частини захоплених земель;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1916 р. Брусиловський прорив знову змінив ситуацію на фронті;</a:t>
            </a:r>
            <a:endParaRPr lang="en-US" sz="2200" dirty="0"/>
          </a:p>
          <a:p>
            <a:pPr indent="0" marL="0">
              <a:buNone/>
            </a:pPr>
            <a:r>
              <a:rPr lang="en-US" sz="22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жодна зі сторін не змогла швидко завершити війну.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731520" y="5669280"/>
            <a:ext cx="10698480" cy="530352"/>
          </a:xfrm>
          <a:prstGeom prst="roundRect">
            <a:avLst>
              <a:gd name="adj" fmla="val 20690"/>
            </a:avLst>
          </a:prstGeom>
          <a:solidFill>
            <a:srgbClr val="DCEBFF"/>
          </a:solidFill>
          <a:ln w="12700">
            <a:solidFill>
              <a:srgbClr val="A7C7F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60120" y="5815584"/>
            <a:ext cx="10241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Затяжна війна виснажувала армії, економіку і суспільство.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Українці в арміях воюючих держав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64008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263640" y="1143000"/>
            <a:ext cx="5303520" cy="5074920"/>
          </a:xfrm>
          <a:prstGeom prst="roundRect">
            <a:avLst>
              <a:gd name="adj" fmla="val 2523"/>
            </a:avLst>
          </a:prstGeom>
          <a:solidFill>
            <a:srgbClr val="FFFFFF"/>
          </a:solidFill>
          <a:ln w="12700">
            <a:solidFill>
              <a:srgbClr val="D2D8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E5A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Російська армія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6537960" y="1417320"/>
            <a:ext cx="4754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C1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Австро-угорська армія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мобілізовано мільйони жителів Наддніпрянщини;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українці служили в різних частинах імперської армії;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часто воювали проти інших українців на протилежному боці.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537960" y="1920240"/>
            <a:ext cx="4617720" cy="361188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служили українці з Галичини, Буковини, Закарпаття;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 умовах підозри влади багато хто опинився під тиском;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окремою українською формацією став Легіон УСС.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січові стрільці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uss_courtyard.jpg">    </p:cNvPr>
          <p:cNvPicPr>
            <a:picLocks noChangeAspect="1"/>
          </p:cNvPicPr>
          <p:nvPr/>
        </p:nvPicPr>
        <p:blipFill>
          <a:blip r:embed="rId1"/>
          <a:srcRect l="13496" r="13496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Українські січові стрільці, 1914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перша українська добровольча військова формація новітнього часу;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створена з ініціативи українських політичних сил Галичини;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воювала у складі австро-угорської армії;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поєднувала військову службу з національною і культурною місією;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стала важливим символом української державницької традиції.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94944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694944"/>
            <a:ext cx="12191695" cy="73152"/>
          </a:xfrm>
          <a:prstGeom prst="rect">
            <a:avLst/>
          </a:prstGeom>
          <a:solidFill>
            <a:srgbClr val="F6C445"/>
          </a:solidFill>
          <a:ln w="12700">
            <a:solidFill>
              <a:srgbClr val="F6C44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155448"/>
            <a:ext cx="8869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Гора Маківка: символ і пам’ять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7278624" y="1106424"/>
            <a:ext cx="4370832" cy="4553712"/>
          </a:xfrm>
          <a:prstGeom prst="roundRect">
            <a:avLst>
              <a:gd name="adj" fmla="val 2510"/>
            </a:avLst>
          </a:prstGeom>
          <a:solidFill>
            <a:srgbClr val="FFFFFF"/>
          </a:solidFill>
          <a:ln w="12700">
            <a:solidFill>
              <a:srgbClr val="CBD5E1">
                <a:alpha val="70000"/>
              </a:srgbClr>
            </a:solidFill>
            <a:prstDash val="solid"/>
          </a:ln>
        </p:spPr>
      </p:sp>
      <p:pic>
        <p:nvPicPr>
          <p:cNvPr id="6" name="Image 0" descr="/mnt/data/history_ua_assets/uss_legion.jpg">    </p:cNvPr>
          <p:cNvPicPr>
            <a:picLocks noChangeAspect="1"/>
          </p:cNvPicPr>
          <p:nvPr/>
        </p:nvPicPr>
        <p:blipFill>
          <a:blip r:embed="rId1"/>
          <a:srcRect l="11932" r="11932" t="0" b="0"/>
          <a:stretch/>
        </p:blipFill>
        <p:spPr>
          <a:xfrm>
            <a:off x="7315200" y="1143000"/>
            <a:ext cx="4297680" cy="448056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7315200" y="5294376"/>
            <a:ext cx="4297680" cy="329184"/>
          </a:xfrm>
          <a:prstGeom prst="rect">
            <a:avLst/>
          </a:prstGeom>
          <a:solidFill>
            <a:srgbClr val="000000">
              <a:alpha val="7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24928" y="5394960"/>
            <a:ext cx="407822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Стрілецька старшина та вояки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40080" y="1143000"/>
            <a:ext cx="6217920" cy="4709160"/>
          </a:xfrm>
          <a:prstGeom prst="rect">
            <a:avLst/>
          </a:prstGeom>
          <a:noFill/>
          <a:ln/>
        </p:spPr>
        <p:txBody>
          <a:bodyPr wrap="square" lIns="1270" tIns="1270" rIns="1270" bIns="127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у 1915 р. УСС брали участь у боях у Карпатах;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оборона й контратаки на Маківці стали одним із символів стрілецької звитяги;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для сучасників це був доказ здатності українців мати власну військову силу;</a:t>
            </a:r>
            <a:endParaRPr lang="en-US" sz="1800" dirty="0"/>
          </a:p>
          <a:p>
            <a:pPr indent="0" marL="0">
              <a:buNone/>
            </a:pPr>
            <a:r>
              <a:rPr lang="en-US" sz="1800" dirty="0">
                <a:solidFill>
                  <a:srgbClr val="1D24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пам’ять про УСС вплинула на подальші визвольні змагання.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502920" y="6565392"/>
            <a:ext cx="74980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Історія України • 10 клас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09960" y="6501384"/>
            <a:ext cx="502920" cy="219456"/>
          </a:xfrm>
          <a:prstGeom prst="rect">
            <a:avLst/>
          </a:prstGeom>
          <a:solidFill>
            <a:srgbClr val="1E5AA8"/>
          </a:solidFill>
          <a:ln>
            <a:solidFill>
              <a:srgbClr val="1E5AA8"/>
            </a:solidFill>
          </a:ln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Історія України, 10 клас</dc:subject>
  <dc:creator>OpenAI</dc:creator>
  <cp:lastModifiedBy>OpenAI</cp:lastModifiedBy>
  <cp:revision>1</cp:revision>
  <dcterms:created xsi:type="dcterms:W3CDTF">2026-07-17T18:07:14Z</dcterms:created>
  <dcterms:modified xsi:type="dcterms:W3CDTF">2026-07-17T18:07:14Z</dcterms:modified>
</cp:coreProperties>
</file>