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story_ua_assets/galician_refugees.jpg">    </p:cNvPr>
          <p:cNvPicPr>
            <a:picLocks noChangeAspect="1"/>
          </p:cNvPicPr>
          <p:nvPr/>
        </p:nvPicPr>
        <p:blipFill>
          <a:blip r:embed="rId1"/>
          <a:srcRect l="0" r="0" t="7390" b="739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30352"/>
            <a:ext cx="128016" cy="5166360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960120"/>
            <a:ext cx="7955280" cy="1389888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000000">
                <a:alpha val="5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Політика імперій на українських землях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 1914–1917 рр.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859536" y="2487168"/>
            <a:ext cx="6675120" cy="68580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000000">
                <a:alpha val="4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EA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Повсякденне життя на фронті й у тилу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859536" y="5257800"/>
            <a:ext cx="4526280" cy="438912"/>
          </a:xfrm>
          <a:prstGeom prst="roundRect">
            <a:avLst>
              <a:gd name="adj" fmla="val 20833"/>
            </a:avLst>
          </a:prstGeom>
          <a:solidFill>
            <a:srgbClr val="0B1F3A">
              <a:alpha val="90000"/>
            </a:srgbClr>
          </a:solidFill>
          <a:ln w="12700">
            <a:solidFill>
              <a:srgbClr val="F6C445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24128" y="5376672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1 • урок 4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8458200" y="6355080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Презентація до уроку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Міні-дослідження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914400" y="1417320"/>
            <a:ext cx="10332720" cy="210312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12700">
            <a:solidFill>
              <a:srgbClr val="D1D8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25880" y="1764792"/>
            <a:ext cx="9509760" cy="987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Уявіть, що перед вами лист солдата або спогад біженця.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395020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Питання для обговорення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4434840"/>
            <a:ext cx="9966960" cy="12344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Які деталі допоможуть зрозуміти повсякдення?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Що може бути перебільшенням або замовчуванням?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Які питання ви поставили б автору джерела?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Наслідки для українського суспільства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1325880"/>
            <a:ext cx="10515600" cy="38862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посилилася недовіра до імперських урядів;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війна радикалізувала частину політичних сил;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досвід мобілізації й фронту створив нове покоління військових;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соціальна напруга стала передумовою революційних подій 1917 р.;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українське питання вже не можна було ігнорувати.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731520" y="5669280"/>
            <a:ext cx="10698480" cy="530352"/>
          </a:xfrm>
          <a:prstGeom prst="roundRect">
            <a:avLst>
              <a:gd name="adj" fmla="val 20690"/>
            </a:avLst>
          </a:prstGeom>
          <a:solidFill>
            <a:srgbClr val="DCEBFF"/>
          </a:solidFill>
          <a:ln w="12700">
            <a:solidFill>
              <a:srgbClr val="A7C7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815584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Війна стала прологом Української революції.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Ключові висновки уроку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8580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86968" y="1618488"/>
            <a:ext cx="457200" cy="457200"/>
          </a:xfrm>
          <a:prstGeom prst="ellipse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9047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Імперії контролювали населення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7840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Окупації, цензура, арешти й реквізиції були частиною воєнної політики.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35864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59808" y="1618488"/>
            <a:ext cx="457200" cy="45720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5980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16331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Повсякдення стало воєнним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65124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Фронт і тил були пов’язані: війна торкнулася солдатів, родин, міст і сіл.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803148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32648" y="1618488"/>
            <a:ext cx="457200" cy="457200"/>
          </a:xfrm>
          <a:prstGeom prst="ellipse">
            <a:avLst/>
          </a:prstGeom>
          <a:solidFill>
            <a:srgbClr val="1E7A5F"/>
          </a:solidFill>
          <a:ln w="12700">
            <a:solidFill>
              <a:srgbClr val="1E7A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3264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83615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Суспільство змінилося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32408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Війна посилила кризу імперій і підготувала ґрунт для революційних подій.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822960" y="5806440"/>
            <a:ext cx="10515600" cy="438912"/>
          </a:xfrm>
          <a:prstGeom prst="roundRect">
            <a:avLst>
              <a:gd name="adj" fmla="val 25000"/>
            </a:avLst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5934456"/>
            <a:ext cx="10149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Домашнє завдання: написати 6–8 речень від імені очевидця війни: солдата, біженця або мешканця тилу.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Війна змінила владу над людьми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kovel_evacuation.jpg">    </p:cNvPr>
          <p:cNvPicPr>
            <a:picLocks noChangeAspect="1"/>
          </p:cNvPicPr>
          <p:nvPr/>
        </p:nvPicPr>
        <p:blipFill>
          <a:blip r:embed="rId1"/>
          <a:srcRect l="15416" r="15416" t="0" b="0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Евакуація населення у прифронтовій зоні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на українських землях змінювалися окупаційні режими;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влада підозрювала населення у нелояльності;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зростали цензура, реквізиції, арешти, депортації;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для цивільних війна означала втрату безпеки і звичного життя.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Політика Російської імперії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1325880"/>
            <a:ext cx="10515600" cy="38862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після захоплення Галичини російська влада проводила курс на русифікацію;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переслідували українські організації, пресу, діячів культури й церкви;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греко-католицьке духовенство зазнало тиску;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імперська влада намагалася заперечити окремішність українців.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731520" y="5669280"/>
            <a:ext cx="10698480" cy="530352"/>
          </a:xfrm>
          <a:prstGeom prst="roundRect">
            <a:avLst>
              <a:gd name="adj" fmla="val 20690"/>
            </a:avLst>
          </a:prstGeom>
          <a:solidFill>
            <a:srgbClr val="DCEBFF"/>
          </a:solidFill>
          <a:ln w="12700">
            <a:solidFill>
              <a:srgbClr val="A7C7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815584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Окупаційна політика показала, що війна була також боротьбою за ідентичність.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Політика Австро-Угорщини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1325880"/>
            <a:ext cx="10515600" cy="38862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влада боялася проросійських настроїв у прифронтових регіонах;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українці, русини та інші мешканці Галичини потрапляли під підозру;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арешти, інтернування й військовий контроль стали частиною воєнної реальності;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одночасно українським політичним силам залишали простір для обмеженої діяльності.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731520" y="5669280"/>
            <a:ext cx="10698480" cy="530352"/>
          </a:xfrm>
          <a:prstGeom prst="roundRect">
            <a:avLst>
              <a:gd name="adj" fmla="val 20690"/>
            </a:avLst>
          </a:prstGeom>
          <a:solidFill>
            <a:srgbClr val="DCEBFF"/>
          </a:solidFill>
          <a:ln w="12700">
            <a:solidFill>
              <a:srgbClr val="A7C7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815584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Імперії вимагали лояльності, але не гарантували безпеки.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Воєнна політика: що відчувало населення?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6364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53796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C1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Виснаження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цензура листів і преси;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перевірки, комендантська влада;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арешти підозрюваних;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обмеження пересування.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53796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реквізиції продовольства і коней;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податки та примусові роботи;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нестача товарів;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зростання цін.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Повсякдення на фронті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kyiv_parade.jpg">    </p:cNvPr>
          <p:cNvPicPr>
            <a:picLocks noChangeAspect="1"/>
          </p:cNvPicPr>
          <p:nvPr/>
        </p:nvPicPr>
        <p:blipFill>
          <a:blip r:embed="rId1"/>
          <a:srcRect l="14270" r="14270" t="0" b="0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Військові підрозділи в Києві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окопи, холод, бруд, хвороби, нестача відпочинку;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постійна небезпека артилерії та атак;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листи додому ставали головним зв’язком із родиною;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солдати дедалі більше відчували безглуздість затяжної війни.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Повсякдення в тилу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galician_refugees.jpg">    </p:cNvPr>
          <p:cNvPicPr>
            <a:picLocks noChangeAspect="1"/>
          </p:cNvPicPr>
          <p:nvPr/>
        </p:nvPicPr>
        <p:blipFill>
          <a:blip r:embed="rId1"/>
          <a:srcRect l="18344" r="18344" t="0" b="0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Біженці з прифронтових територій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жінки, підлітки й літні люди брали на себе більше праці;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родини чекали звісток із фронту;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міста жили з дефіцитом і страхом новин;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прифронтові села втрачали майно, худобу, житло.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Біженці та евакуації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kovel_evacuation.jpg">    </p:cNvPr>
          <p:cNvPicPr>
            <a:picLocks noChangeAspect="1"/>
          </p:cNvPicPr>
          <p:nvPr/>
        </p:nvPicPr>
        <p:blipFill>
          <a:blip r:embed="rId1"/>
          <a:srcRect l="15416" r="15416" t="0" b="0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Ковельщина під час евакуації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бойові дії й накази військової влади змушували людей залишати домівки;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евакуації часто проходили поспіхом і без достатньої допомоги;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біженці втрачали майно, роботу, зв’язки з родиною;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переселення змінювало соціальну карту регіонів.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Фронт і тил: два обличчя однієї війни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1097280"/>
            <a:ext cx="2103120" cy="566928"/>
          </a:xfrm>
          <a:prstGeom prst="rect">
            <a:avLst/>
          </a:prstGeom>
          <a:solidFill>
            <a:srgbClr val="0B1F3A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1197864"/>
            <a:ext cx="19568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Сфера життя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743200" y="1097280"/>
            <a:ext cx="4389120" cy="566928"/>
          </a:xfrm>
          <a:prstGeom prst="rect">
            <a:avLst/>
          </a:prstGeom>
          <a:solidFill>
            <a:srgbClr val="0B1F3A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16352" y="1197864"/>
            <a:ext cx="42428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фронті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132320" y="1097280"/>
            <a:ext cx="4389120" cy="566928"/>
          </a:xfrm>
          <a:prstGeom prst="rect">
            <a:avLst/>
          </a:prstGeom>
          <a:solidFill>
            <a:srgbClr val="0B1F3A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05472" y="1197864"/>
            <a:ext cx="42428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 тилу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1664208"/>
            <a:ext cx="2103120" cy="786384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1764792"/>
            <a:ext cx="1956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Безпека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43200" y="1664208"/>
            <a:ext cx="4389120" cy="786384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816352" y="1764792"/>
            <a:ext cx="4242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постійна загроза бою, поранень, полону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132320" y="1664208"/>
            <a:ext cx="4389120" cy="786384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05472" y="1764792"/>
            <a:ext cx="4242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страх окупації, обстрілів, арештів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2450592"/>
            <a:ext cx="210312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2551176"/>
            <a:ext cx="1956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Праця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743200" y="2450592"/>
            <a:ext cx="438912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816352" y="2551176"/>
            <a:ext cx="4242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військова служба, окопні роботи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132320" y="2450592"/>
            <a:ext cx="438912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05472" y="2551176"/>
            <a:ext cx="4242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заміна мобілізованих, виробництво, догляд за родиною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40080" y="3236976"/>
            <a:ext cx="2103120" cy="786384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3232" y="3337560"/>
            <a:ext cx="1956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Ресурси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2743200" y="3236976"/>
            <a:ext cx="4389120" cy="786384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816352" y="3337560"/>
            <a:ext cx="4242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нестача спорядження, їжі, медикаментів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7132320" y="3236976"/>
            <a:ext cx="4389120" cy="786384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05472" y="3337560"/>
            <a:ext cx="4242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дефіцит товарів, реквізиції, зростання цін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40080" y="4023360"/>
            <a:ext cx="210312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3232" y="4123944"/>
            <a:ext cx="1956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Психологія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2743200" y="4023360"/>
            <a:ext cx="438912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816352" y="4123944"/>
            <a:ext cx="4242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втома, травма, ненависть до війни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7132320" y="4023360"/>
            <a:ext cx="438912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205472" y="4123944"/>
            <a:ext cx="4242816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тривога за близьких, невизначеність майбутнього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685800" y="5897880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9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Війна перетворювала життя цивільних на частину воєнного фронту.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Історія України, 10 клас</dc:subject>
  <dc:creator>OpenAI</dc:creator>
  <cp:lastModifiedBy>OpenAI</cp:lastModifiedBy>
  <cp:revision>1</cp:revision>
  <dcterms:created xsi:type="dcterms:W3CDTF">2026-07-17T18:07:14Z</dcterms:created>
  <dcterms:modified xsi:type="dcterms:W3CDTF">2026-07-17T18:07:14Z</dcterms:modified>
</cp:coreProperties>
</file>